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9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1" r:id="rId34"/>
    <p:sldId id="292" r:id="rId35"/>
    <p:sldId id="294" r:id="rId36"/>
    <p:sldId id="295" r:id="rId37"/>
    <p:sldId id="298" r:id="rId38"/>
    <p:sldId id="296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9" d="100"/>
          <a:sy n="99" d="100"/>
        </p:scale>
        <p:origin x="538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Visualization of Large Complex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09/11/2023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blob and be completely uninterpretable</a:t>
            </a:r>
          </a:p>
          <a:p>
            <a:pPr lvl="0"/>
            <a:r>
              <a:rPr dirty="0"/>
              <a:t>Over-plotting is a significant problem in EDA and presentation graphics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so one can see markers underneath; useful in cases with minimal overlap of markers</a:t>
            </a:r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 within limits</a:t>
            </a:r>
          </a:p>
          <a:p>
            <a:pPr lvl="0"/>
            <a:r>
              <a:rPr b="1" dirty="0"/>
              <a:t>Adding jitter:</a:t>
            </a:r>
            <a:r>
              <a:rPr dirty="0"/>
              <a:t> adding a bit of random </a:t>
            </a:r>
            <a:r>
              <a:rPr b="1" dirty="0"/>
              <a:t>jitter</a:t>
            </a:r>
            <a:r>
              <a:rPr dirty="0"/>
              <a:t> to variables with limited number of values</a:t>
            </a:r>
          </a:p>
          <a:p>
            <a:pPr lvl="0"/>
            <a:r>
              <a:rPr b="1" dirty="0"/>
              <a:t>Random down-sampling:</a:t>
            </a:r>
            <a:r>
              <a:rPr dirty="0"/>
              <a:t> for very large data sets, you may only need a representative sample to understand key data relationships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</a:t>
            </a:r>
            <a:r>
              <a:rPr lang="en-US" dirty="0" err="1"/>
              <a:t>markters</a:t>
            </a:r>
            <a:endParaRPr lang="en-US" dirty="0"/>
          </a:p>
          <a:p>
            <a:r>
              <a:rPr lang="en-US" dirty="0"/>
              <a:t>Overplotting prevents seeing marker density </a:t>
            </a:r>
          </a:p>
          <a:p>
            <a:r>
              <a:rPr lang="en-US" dirty="0"/>
              <a:t>Overplotting obscures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into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Heat map:</a:t>
            </a:r>
            <a:r>
              <a:rPr dirty="0"/>
              <a:t> values of one variable against another</a:t>
            </a:r>
          </a:p>
          <a:p>
            <a:pPr lvl="1"/>
            <a:r>
              <a:rPr dirty="0"/>
              <a:t>Categorical (count) or continuous variables</a:t>
            </a:r>
          </a:p>
          <a:p>
            <a:pPr lvl="1"/>
            <a:r>
              <a:rPr dirty="0"/>
              <a:t>Carefully choose color pallet, sequential or divergent</a:t>
            </a:r>
          </a:p>
          <a:p>
            <a:pPr lvl="0"/>
            <a:r>
              <a:rPr b="1" dirty="0"/>
              <a:t>Mosaic plots:</a:t>
            </a:r>
            <a:r>
              <a:rPr dirty="0"/>
              <a:t> display multidimensional count (categorical) data</a:t>
            </a:r>
          </a:p>
          <a:p>
            <a:pPr lvl="1"/>
            <a:r>
              <a:rPr dirty="0"/>
              <a:t>Uses tile size and color to project multiple dimensions</a:t>
            </a:r>
          </a:p>
          <a:p>
            <a:pPr lvl="1"/>
            <a:r>
              <a:rPr dirty="0"/>
              <a:t>2-d equivalent of a multivariate bar chart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is a plot of the value of one variable against two others using a sequential color palette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Binning for heat map is computationally efficient  </a:t>
            </a:r>
          </a:p>
          <a:p>
            <a:r>
              <a:rPr b="1" dirty="0"/>
              <a:t>Example:</a:t>
            </a:r>
            <a:r>
              <a:rPr dirty="0"/>
              <a:t> Airline passenger counts by month and year displayed by sequential heat map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39044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Goal:</a:t>
            </a:r>
            <a:r>
              <a:t> Communicate information visually</a:t>
            </a:r>
          </a:p>
          <a:p>
            <a:pPr lvl="0"/>
            <a:r>
              <a:t>Visualization technique maximize the information a viewer perceives</a:t>
            </a:r>
          </a:p>
          <a:p>
            <a:pPr lvl="0"/>
            <a:r>
              <a:t>Limits of human perception are a significant factor in understanding complex relationships</a:t>
            </a:r>
          </a:p>
          <a:p>
            <a:pPr lvl="0"/>
            <a:r>
              <a:t>Apply results of research on human perceptions for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Sometimes a </a:t>
            </a:r>
            <a:r>
              <a:rPr b="1"/>
              <a:t>creative alternative</a:t>
            </a:r>
            <a:r>
              <a:t> is best</a:t>
            </a:r>
          </a:p>
          <a:p>
            <a:pPr lvl="0"/>
            <a:r>
              <a:t>Often situation specific; many possibilities</a:t>
            </a:r>
          </a:p>
          <a:p>
            <a:pPr lvl="0"/>
            <a:r>
              <a:t>Finding a good one can require significant creativity!</a:t>
            </a:r>
          </a:p>
          <a:p>
            <a:pPr lvl="0"/>
            <a:r>
              <a:t>Example, choropleth for multi-dimensional geographic data</a:t>
            </a:r>
          </a:p>
          <a:p>
            <a:pPr lvl="0"/>
            <a:r>
              <a:t>Example, time series of box plots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plots:</a:t>
            </a:r>
            <a:r>
              <a:rPr dirty="0"/>
              <a:t> subsets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a number of variables</a:t>
            </a:r>
          </a:p>
          <a:p>
            <a:pPr lvl="0"/>
            <a:r>
              <a:rPr dirty="0"/>
              <a:t>Key idea: Display a 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Scatter plot matrix create two dimensional array of plots of variable pairs</a:t>
            </a:r>
            <a:br>
              <a:rPr dirty="0"/>
            </a:br>
            <a:r>
              <a:rPr dirty="0"/>
              <a:t>- Upper triangular plots: Scatter plots with regression lines</a:t>
            </a:r>
            <a:br>
              <a:rPr dirty="0"/>
            </a:br>
            <a:r>
              <a:rPr dirty="0"/>
              <a:t>- 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br>
              <a:rPr dirty="0"/>
            </a:br>
            <a:r>
              <a:rPr dirty="0"/>
              <a:t>- 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_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br>
              <a:rPr dirty="0"/>
            </a:br>
            <a:r>
              <a:rPr dirty="0">
                <a:latin typeface="Courier"/>
              </a:rPr>
              <a:t>_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_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use different plot types above, below and along diagonal of plot array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array of plots of subsets of the data</a:t>
            </a:r>
          </a:p>
          <a:p>
            <a:pPr lvl="1"/>
            <a:r>
              <a:rPr dirty="0"/>
              <a:t>Create subsets using a group-by operation on other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endParaRPr dirty="0"/>
          </a:p>
          <a:p>
            <a:pPr lvl="1"/>
            <a:r>
              <a:rPr dirty="0"/>
              <a:t>Organize by row and column grouping variables</a:t>
            </a:r>
          </a:p>
          <a:p>
            <a:pPr lvl="1"/>
            <a:r>
              <a:rPr dirty="0"/>
              <a:t>Display same plot type for each 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 aesthetics to improve perception</a:t>
            </a:r>
          </a:p>
          <a:p>
            <a:pPr lvl="0"/>
            <a:r>
              <a:t>Take a very broad view of the term ‘aesthetic’</a:t>
            </a:r>
          </a:p>
          <a:p>
            <a:pPr lvl="0"/>
            <a:r>
              <a:t>A plot aesthetics is any property of a visualization which highlight aspects of the data relationships</a:t>
            </a:r>
          </a:p>
          <a:p>
            <a:pPr lvl="0"/>
            <a:r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Overlapping shingles of numeric variables</a:t>
            </a:r>
          </a:p>
          <a:p>
            <a:pPr lvl="0"/>
            <a:r>
              <a:rPr dirty="0"/>
              <a:t>Can create variables by combinations of categories from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463478" cy="339447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13920" y="1200151"/>
            <a:ext cx="6045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1002" y="1601165"/>
            <a:ext cx="6129177" cy="2916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10"/>
            <a:ext cx="2463478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relationship</a:t>
            </a:r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Sort the variables or relationships by the </a:t>
            </a:r>
            <a:r>
              <a:rPr dirty="0" err="1"/>
              <a:t>cognostic</a:t>
            </a:r>
            <a:endParaRPr dirty="0"/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or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48880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 plus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Numeric, 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Numeric, 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Numeric or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  <a:p>
            <a:pPr marL="0" lvl="0" indent="0">
              <a:buNone/>
            </a:pPr>
            <a:r>
              <a:rPr dirty="0"/>
              <a:t>Note: we will address use of dimensionality reduction techniques in another lesson, time permitting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</a:t>
            </a:r>
            <a:r>
              <a:rPr dirty="0" err="1"/>
              <a:t>matricies</a:t>
            </a:r>
            <a:endParaRPr dirty="0"/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scalable.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2256</Words>
  <Application>Microsoft Office PowerPoint</Application>
  <PresentationFormat>On-screen Show (16:9)</PresentationFormat>
  <Paragraphs>291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Courier</vt:lpstr>
      <vt:lpstr>Office Theme</vt:lpstr>
      <vt:lpstr>Visualization of Large Complex Data</vt:lpstr>
      <vt:lpstr>Review: Why is Perception Important?</vt:lpstr>
      <vt:lpstr>Use Aesthetics to Improve Perception</vt:lpstr>
      <vt:lpstr>Regression Lines</vt:lpstr>
      <vt:lpstr>Properties of Common Aesthetics</vt:lpstr>
      <vt:lpstr>Visualizing Large Complex Data is Difficult</vt:lpstr>
      <vt:lpstr>Limitation of Scientific Graphics</vt:lpstr>
      <vt:lpstr>Approaches to display of complex data relationships</vt:lpstr>
      <vt:lpstr>Scalable Chart Types</vt:lpstr>
      <vt:lpstr>Over-plotting</vt:lpstr>
      <vt:lpstr>Dealing with Over-plotting</vt:lpstr>
      <vt:lpstr>Example of Overplotting</vt:lpstr>
      <vt:lpstr>Use Transparency, Marker Size, Down-Sampling</vt:lpstr>
      <vt:lpstr>Other Methods to Display Large Data Sets</vt:lpstr>
      <vt:lpstr>Hexbin Plot</vt:lpstr>
      <vt:lpstr>Contour Plot</vt:lpstr>
      <vt:lpstr>Heat Map</vt:lpstr>
      <vt:lpstr>Mosaic Plots</vt:lpstr>
      <vt:lpstr>Mosaic Plots</vt:lpstr>
      <vt:lpstr>Other Methods to Display Large Data Sets</vt:lpstr>
      <vt:lpstr>Time Series of Box Plots</vt:lpstr>
      <vt:lpstr>Displays for Complex Data</vt:lpstr>
      <vt:lpstr>Displays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45</cp:revision>
  <dcterms:created xsi:type="dcterms:W3CDTF">2024-08-04T01:10:27Z</dcterms:created>
  <dcterms:modified xsi:type="dcterms:W3CDTF">2024-08-06T02:38:39Z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